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B35D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35D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35D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B35D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3376" y="0"/>
            <a:ext cx="7278624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950" y="1437473"/>
            <a:ext cx="2614154" cy="24346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6028" y="0"/>
            <a:ext cx="5333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427" y="335279"/>
            <a:ext cx="806196" cy="609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75588"/>
            <a:ext cx="12191999" cy="45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6746" y="406146"/>
            <a:ext cx="9916795" cy="46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B35D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274" y="1700783"/>
            <a:ext cx="11309985" cy="453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image" Target="../media/image6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8497" y="1847850"/>
            <a:ext cx="61893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7555" marR="2013585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ОТЧЕТ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РЕАЛИЗАЦИИ ПРОЕКТА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«ДОМ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ВЫПУСКНИКА: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/>
                <a:cs typeface="Arial"/>
              </a:rPr>
              <a:t>ТВОЙ РЕСУРС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1983" y="3703791"/>
            <a:ext cx="2231390" cy="0"/>
          </a:xfrm>
          <a:custGeom>
            <a:avLst/>
            <a:gdLst/>
            <a:ahLst/>
            <a:cxnLst/>
            <a:rect l="l" t="t" r="r" b="b"/>
            <a:pathLst>
              <a:path w="2231390">
                <a:moveTo>
                  <a:pt x="0" y="0"/>
                </a:moveTo>
                <a:lnTo>
                  <a:pt x="2231172" y="0"/>
                </a:lnTo>
              </a:path>
            </a:pathLst>
          </a:custGeom>
          <a:ln w="29433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5592" y="5051552"/>
            <a:ext cx="382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01.0</a:t>
            </a:r>
            <a:r>
              <a:rPr lang="ru-RU" sz="2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.202</a:t>
            </a:r>
            <a:r>
              <a:rPr lang="ru-RU"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ru-RU" sz="2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ru-RU" sz="24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.202</a:t>
            </a:r>
            <a:r>
              <a:rPr lang="ru-RU" sz="2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г.г.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746" y="406146"/>
            <a:ext cx="9916795" cy="797603"/>
          </a:xfrm>
          <a:prstGeom prst="rect">
            <a:avLst/>
          </a:prstGeom>
        </p:spPr>
        <p:txBody>
          <a:bodyPr vert="horz" wrap="square" lIns="0" tIns="58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Предпосылки к реализаци</a:t>
            </a:r>
            <a:r>
              <a:rPr lang="ru-RU" sz="2400" dirty="0" smtClean="0"/>
              <a:t>и проекта и изменения в системе поддержки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58190" y="1642364"/>
            <a:ext cx="11367135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Опираясь</a:t>
            </a:r>
            <a:r>
              <a:rPr sz="1800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на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опыт работы</a:t>
            </a:r>
            <a:r>
              <a:rPr sz="18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800" i="1" spc="4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реализацию проектов</a:t>
            </a:r>
            <a:r>
              <a:rPr sz="18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поддержанных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Фондом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президентских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грантов</a:t>
            </a:r>
            <a:r>
              <a:rPr sz="18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2020-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2023</a:t>
            </a:r>
            <a:r>
              <a:rPr sz="1800" i="1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г.г.</a:t>
            </a:r>
            <a:r>
              <a:rPr sz="1800" i="1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мы</a:t>
            </a:r>
            <a:r>
              <a:rPr sz="1800" i="1" spc="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пришли</a:t>
            </a:r>
            <a:r>
              <a:rPr sz="1800" i="1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к</a:t>
            </a:r>
            <a:r>
              <a:rPr sz="1800" i="1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выводу</a:t>
            </a:r>
            <a:r>
              <a:rPr sz="1800" i="1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о</a:t>
            </a:r>
            <a:r>
              <a:rPr sz="1800" i="1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необходимости</a:t>
            </a:r>
            <a:r>
              <a:rPr sz="1800" i="1" spc="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трансформации</a:t>
            </a:r>
            <a:r>
              <a:rPr sz="1800" i="1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проекта</a:t>
            </a:r>
            <a:r>
              <a:rPr sz="1800" i="1" spc="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«Дом</a:t>
            </a:r>
            <a:r>
              <a:rPr sz="1800" i="1" spc="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Выпускника»</a:t>
            </a:r>
            <a:r>
              <a:rPr sz="1800" i="1" spc="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800" i="1" spc="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внедрения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инноваций</a:t>
            </a:r>
            <a:r>
              <a:rPr sz="1800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проекта</a:t>
            </a:r>
            <a:r>
              <a:rPr sz="1800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по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отношению</a:t>
            </a:r>
            <a:r>
              <a:rPr sz="1800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к</a:t>
            </a:r>
            <a:r>
              <a:rPr sz="1800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chemeClr val="tx1"/>
                </a:solidFill>
                <a:latin typeface="Arial"/>
                <a:cs typeface="Arial"/>
              </a:rPr>
              <a:t>2020-</a:t>
            </a:r>
            <a:r>
              <a:rPr sz="1800" i="1" dirty="0">
                <a:solidFill>
                  <a:schemeClr val="tx1"/>
                </a:solidFill>
                <a:latin typeface="Arial"/>
                <a:cs typeface="Arial"/>
              </a:rPr>
              <a:t>202</a:t>
            </a:r>
            <a:r>
              <a:rPr lang="ru-RU" sz="1800" i="1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sz="1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i="1" spc="-25" dirty="0" err="1" smtClean="0">
                <a:solidFill>
                  <a:schemeClr val="tx1"/>
                </a:solidFill>
                <a:latin typeface="Arial"/>
                <a:cs typeface="Arial"/>
              </a:rPr>
              <a:t>гг</a:t>
            </a:r>
            <a:r>
              <a:rPr lang="ru-RU" sz="1800" i="1" spc="-25" dirty="0" smtClean="0">
                <a:solidFill>
                  <a:schemeClr val="tx1"/>
                </a:solidFill>
                <a:latin typeface="Arial"/>
                <a:cs typeface="Arial"/>
              </a:rPr>
              <a:t>, в следующем периоде мы видим необходимость в следующем:</a:t>
            </a:r>
            <a:endParaRPr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95"/>
              </a:spcBef>
              <a:buFont typeface="Wingdings"/>
              <a:buChar char=""/>
              <a:tabLst>
                <a:tab pos="299720" algn="l"/>
                <a:tab pos="2157095" algn="l"/>
                <a:tab pos="3708400" algn="l"/>
                <a:tab pos="4244975" algn="l"/>
                <a:tab pos="5899150" algn="l"/>
                <a:tab pos="6165850" algn="l"/>
                <a:tab pos="7682230" algn="l"/>
                <a:tab pos="8904605" algn="l"/>
                <a:tab pos="9163685" algn="l"/>
                <a:tab pos="9991090" algn="l"/>
              </a:tabLst>
            </a:pPr>
            <a:r>
              <a:rPr lang="ru-RU" dirty="0"/>
              <a:t>Расширение целевой группы за счет </a:t>
            </a:r>
            <a:r>
              <a:rPr lang="ru-RU" dirty="0" err="1"/>
              <a:t>предвыпускников</a:t>
            </a:r>
            <a:r>
              <a:rPr lang="ru-RU" dirty="0"/>
              <a:t>-подростков от 16 лет и включение их в комплекс мероприятий, позволяющих экологично преодолеть порог 18-летия и создать предпосылки для качественного перехода во взрослую жизнь;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dirty="0"/>
              <a:t>Блок о здоровье, который даст возможность девушкам и юношам узнать важное о себе и своем теле и создаст «разрешающую» атмосферу для обсуждения сложных вопросов и почву для доверия к специалистам-медикам, к которым можно и нужно обращаться в случае необходимости;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dirty="0"/>
              <a:t>Разработка карманного "справочника выпускника" с контактной информацией учреждений г. Армавира и Краснодарского края, в которые можно обратиться за помощью при необходимости.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746" y="406146"/>
            <a:ext cx="9916795" cy="398134"/>
          </a:xfrm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ОБЩАЯ</a:t>
            </a:r>
            <a:r>
              <a:rPr sz="2000" spc="5" dirty="0"/>
              <a:t> </a:t>
            </a:r>
            <a:r>
              <a:rPr sz="2000" dirty="0"/>
              <a:t>ИНФОРМАЦИЯ</a:t>
            </a:r>
            <a:r>
              <a:rPr sz="2000" spc="-5" dirty="0"/>
              <a:t> </a:t>
            </a:r>
            <a:r>
              <a:rPr sz="2000" dirty="0"/>
              <a:t>О</a:t>
            </a:r>
            <a:r>
              <a:rPr sz="2000" spc="60" dirty="0"/>
              <a:t> </a:t>
            </a:r>
            <a:r>
              <a:rPr sz="2000" dirty="0"/>
              <a:t>ПРОЕКТЕ</a:t>
            </a:r>
            <a:r>
              <a:rPr sz="2000" spc="30" dirty="0"/>
              <a:t> </a:t>
            </a:r>
            <a:r>
              <a:rPr sz="2000" dirty="0"/>
              <a:t>«ДОМ ВЫПУСКНИКА:</a:t>
            </a:r>
            <a:r>
              <a:rPr sz="2000" spc="15" dirty="0"/>
              <a:t> </a:t>
            </a:r>
            <a:r>
              <a:rPr lang="ru-RU" sz="2000" dirty="0"/>
              <a:t>ТВОЙ РЕСУРС</a:t>
            </a:r>
            <a:r>
              <a:rPr sz="2000" spc="-10" dirty="0"/>
              <a:t>»</a:t>
            </a:r>
            <a:endParaRPr sz="2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35653"/>
              </p:ext>
            </p:extLst>
          </p:nvPr>
        </p:nvGraphicFramePr>
        <p:xfrm>
          <a:off x="761060" y="1533016"/>
          <a:ext cx="10873105" cy="116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  <a:solidFill>
                      <a:srgbClr val="EC3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91440" marR="81280" algn="just">
                        <a:lnSpc>
                          <a:spcPct val="107100"/>
                        </a:lnSpc>
                        <a:spcBef>
                          <a:spcPts val="210"/>
                        </a:spcBef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ресурсности и готовности к будущей самостоятельной жизни молодых людей и подростков с опытом сиротства, проживающих в Краснодарском крае; создание условий для решения их социальных, психологических и юридических проблем.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16017"/>
              </p:ext>
            </p:extLst>
          </p:nvPr>
        </p:nvGraphicFramePr>
        <p:xfrm>
          <a:off x="761060" y="2990595"/>
          <a:ext cx="6480810" cy="302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ЗАДАЧИ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  <a:solidFill>
                      <a:srgbClr val="1B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965">
                <a:tc>
                  <a:txBody>
                    <a:bodyPr/>
                    <a:lstStyle/>
                    <a:p>
                      <a:pPr marL="320040" marR="81915" indent="-22860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Оказать психологическую, юридическую и социальную поддержку, необходимую для экологичной сепарации и эффективной адаптации к будущей самостоятельной жизни выпускникам и детям старшего подросткового возраста из приемных семей города Армавира</a:t>
                      </a:r>
                    </a:p>
                    <a:p>
                      <a:pPr marL="320040" marR="81915" indent="-22860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условия для конструктивного детско-родительского взаимодействия и совместно с приемными родителями обеспечить формирование у будущих выпускников всех навыков, необходимых для самостоятельной жизни.</a:t>
                      </a:r>
                    </a:p>
                    <a:p>
                      <a:pPr marL="320040" marR="81915" indent="-22860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Предоставить услугу по безопасному временному проживанию в Центре помощи "Дом Выпускника" (г. Армавир, Краснодарский край) выпускникам-сиротам, имеющим временные трудности с социализацией и собственным жильем.</a:t>
                      </a:r>
                    </a:p>
                  </a:txBody>
                  <a:tcPr marL="0" marR="0" marT="41910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64184"/>
              </p:ext>
            </p:extLst>
          </p:nvPr>
        </p:nvGraphicFramePr>
        <p:xfrm>
          <a:off x="7717230" y="2990595"/>
          <a:ext cx="3916935" cy="303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ГРУППЫ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  <a:solidFill>
                      <a:srgbClr val="B35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775">
                <a:tc>
                  <a:txBody>
                    <a:bodyPr/>
                    <a:lstStyle/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r>
                        <a:rPr lang="ru-RU" sz="1200" dirty="0"/>
                        <a:t>Выпускники приемных семей в возрасте от 18 до 23 лет, проживающие на территории Краснодарского края.</a:t>
                      </a:r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endParaRPr lang="ru-RU" sz="1200" dirty="0"/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r>
                        <a:rPr lang="ru-RU" sz="1200" dirty="0"/>
                        <a:t>Выпускники учреждений интернатного типа из числа детей-сирот и детей, оставшихся без попечения родителей от 18 до 23 лет, проживающие на территории Краснодарского края.</a:t>
                      </a:r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endParaRPr lang="ru-RU" sz="1200" dirty="0"/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r>
                        <a:rPr lang="ru-RU" sz="1200" dirty="0"/>
                        <a:t>Приемные родители выпускников и детей старшего подросткового возраста.</a:t>
                      </a:r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endParaRPr lang="ru-RU" sz="1200" dirty="0"/>
                    </a:p>
                    <a:p>
                      <a:pPr marL="92075" lvl="0" indent="265113" algn="l">
                        <a:tabLst>
                          <a:tab pos="3676650" algn="l"/>
                        </a:tabLst>
                      </a:pPr>
                      <a:r>
                        <a:rPr lang="ru-RU" sz="1200" dirty="0"/>
                        <a:t>Дети-сироты и дети, оставшиеся без попечения родителей старшего подросткового возраста (от 16 лет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3E3E3E"/>
                      </a:solidFill>
                      <a:prstDash val="solid"/>
                    </a:lnL>
                    <a:lnR w="12700">
                      <a:solidFill>
                        <a:srgbClr val="3E3E3E"/>
                      </a:solidFill>
                      <a:prstDash val="solid"/>
                    </a:lnR>
                    <a:lnT w="12700">
                      <a:solidFill>
                        <a:srgbClr val="3E3E3E"/>
                      </a:solidFill>
                      <a:prstDash val="solid"/>
                    </a:lnT>
                    <a:lnB w="12700">
                      <a:solidFill>
                        <a:srgbClr val="3E3E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5156"/>
              </p:ext>
            </p:extLst>
          </p:nvPr>
        </p:nvGraphicFramePr>
        <p:xfrm>
          <a:off x="764530" y="6162423"/>
          <a:ext cx="10873104" cy="503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Источник</a:t>
                      </a:r>
                      <a:endParaRPr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Грант</a:t>
                      </a:r>
                      <a:r>
                        <a:rPr sz="1200" spc="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Президента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Федерации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гражданского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общества,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предоставленного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Фондом</a:t>
                      </a:r>
                      <a:r>
                        <a:rPr sz="1200" spc="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президентских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грантов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КЛЮЧЕВЫЕ</a:t>
            </a:r>
            <a:r>
              <a:rPr sz="2000" spc="35" dirty="0"/>
              <a:t> </a:t>
            </a:r>
            <a:r>
              <a:rPr sz="2000" dirty="0"/>
              <a:t>МЕРОПРИЯТИЯ</a:t>
            </a:r>
            <a:r>
              <a:rPr sz="2000" spc="45" dirty="0"/>
              <a:t> </a:t>
            </a:r>
            <a:r>
              <a:rPr sz="2000" dirty="0"/>
              <a:t>ПРОЕКТА</a:t>
            </a:r>
            <a:r>
              <a:rPr sz="2000" spc="30" dirty="0"/>
              <a:t> </a:t>
            </a:r>
            <a:r>
              <a:rPr sz="2000" dirty="0"/>
              <a:t>ДЛЯ</a:t>
            </a:r>
            <a:r>
              <a:rPr sz="2000" spc="60" dirty="0"/>
              <a:t> </a:t>
            </a:r>
            <a:r>
              <a:rPr sz="2000" dirty="0"/>
              <a:t>ДОСТИЖЕНИЯ </a:t>
            </a:r>
            <a:r>
              <a:rPr sz="2000" spc="-10" dirty="0"/>
              <a:t>РЕЗУЛЬТАТОВ</a:t>
            </a:r>
            <a:endParaRPr sz="20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1AA0727-4CE4-4FE6-876A-80852E3DB13C}"/>
              </a:ext>
            </a:extLst>
          </p:cNvPr>
          <p:cNvSpPr txBox="1"/>
          <p:nvPr/>
        </p:nvSpPr>
        <p:spPr>
          <a:xfrm>
            <a:off x="558190" y="1642364"/>
            <a:ext cx="11367135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35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cs typeface="Arial"/>
              </a:rPr>
              <a:t>Цикл </a:t>
            </a:r>
            <a:r>
              <a:rPr lang="ru-RU" dirty="0" err="1">
                <a:latin typeface="Arial"/>
                <a:cs typeface="Arial"/>
              </a:rPr>
              <a:t>кинотренингов</a:t>
            </a:r>
            <a:r>
              <a:rPr lang="ru-RU" dirty="0">
                <a:latin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cs typeface="Arial"/>
              </a:rPr>
              <a:t>Реализация Индивидуальных планов сопровождения выпускников (социально-педагогическая, психологическая (индивидуальные и групповые консультации), юридическая поддержка);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cs typeface="Arial"/>
              </a:rPr>
              <a:t>Групповые психологические тренинги направленные на развитие самопознания и понимание себя;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cs typeface="Arial"/>
              </a:rPr>
              <a:t>Проектный семинар для приёмных родителей;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Профориентационный блок «Профессия мечты»;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/>
              <a:t>Клуб Выпускников «Мы вместе!»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/>
              <a:t>«День женского здоровья» и «День мужского здоровья»;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/>
              <a:t>Групповой психологический тренинг «Отношения и жизнь»;</a:t>
            </a:r>
          </a:p>
          <a:p>
            <a:pPr marL="342900" indent="-342900">
              <a:lnSpc>
                <a:spcPct val="15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ru-RU" dirty="0"/>
              <a:t>Летний молодежный лагерь (тренинговые занятия на повышение коммуникационных навыков, навыков личностного роста, умений работать в команде и т.д.).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4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ИТОГИ </a:t>
            </a:r>
            <a:r>
              <a:rPr sz="2000" dirty="0" smtClean="0"/>
              <a:t>ПРОЕКТА</a:t>
            </a:r>
            <a:r>
              <a:rPr sz="2000" spc="30" dirty="0" smtClean="0"/>
              <a:t> </a:t>
            </a:r>
            <a:r>
              <a:rPr sz="2000" dirty="0"/>
              <a:t>«ДОМ</a:t>
            </a:r>
            <a:r>
              <a:rPr sz="2000" spc="5" dirty="0"/>
              <a:t> </a:t>
            </a:r>
            <a:r>
              <a:rPr sz="2000" dirty="0"/>
              <a:t>ВЫПУСКНИКА:</a:t>
            </a:r>
            <a:r>
              <a:rPr sz="2000" spc="20" dirty="0"/>
              <a:t> </a:t>
            </a:r>
            <a:r>
              <a:rPr lang="ru-RU" sz="2000" dirty="0"/>
              <a:t>ТВОЙ РЕСУРС</a:t>
            </a:r>
            <a:r>
              <a:rPr sz="2000" spc="-10" dirty="0"/>
              <a:t>»</a:t>
            </a:r>
            <a:endParaRPr sz="2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14949"/>
              </p:ext>
            </p:extLst>
          </p:nvPr>
        </p:nvGraphicFramePr>
        <p:xfrm>
          <a:off x="441274" y="1700783"/>
          <a:ext cx="11231879" cy="453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KPI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CA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ПЛАН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CA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ФАКТ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CA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выпускников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020">
                <a:tc>
                  <a:txBody>
                    <a:bodyPr/>
                    <a:lstStyle/>
                    <a:p>
                      <a:pPr marL="91440" marR="2222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Количество приемных родителей, повысивших свои компетенции по формированию навыков готовности к самостоятельной жизни у будущих выпускников.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91440" marR="433070">
                        <a:lnSpc>
                          <a:spcPct val="75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молодых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людей,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получивших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 err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возможность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безопасного </a:t>
                      </a:r>
                      <a:r>
                        <a:rPr sz="1400" dirty="0" err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временного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проживания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Доме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Выпускника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2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мероприятий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проекта: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циклов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тренингов,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занятий,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встреч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т.д.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(не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менее):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91440" marR="985519">
                        <a:lnSpc>
                          <a:spcPct val="75000"/>
                        </a:lnSpc>
                        <a:spcBef>
                          <a:spcPts val="535"/>
                        </a:spcBef>
                      </a:pPr>
                      <a:r>
                        <a:rPr lang="ru-RU"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Доля (%) подростков и выпускников - участников проекта, получивших социальную, юридическую, психологическую поддержку, у которых повысился уровень ресурсности и готовности к самостоятельной жизни.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Доля (%) выпускников - участников проекта, оценивающих участие в проекте как укрепляющее их ресурсы и положительно влияющее на будущую самостоятельную жизнь</a:t>
                      </a:r>
                    </a:p>
                  </a:txBody>
                  <a:tcPr marL="0" marR="0" marT="50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ru-RU"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ОТЗЫВЫ</a:t>
            </a:r>
            <a:r>
              <a:rPr sz="2000" spc="30" dirty="0"/>
              <a:t> </a:t>
            </a:r>
            <a:r>
              <a:rPr sz="2000" dirty="0"/>
              <a:t>УЧАСТНИКОВ</a:t>
            </a:r>
            <a:r>
              <a:rPr sz="2000" spc="20" dirty="0"/>
              <a:t> </a:t>
            </a:r>
            <a:r>
              <a:rPr sz="2000" spc="-10" dirty="0"/>
              <a:t>ПРОЕКТА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263652" y="1484375"/>
            <a:ext cx="11394948" cy="2173225"/>
          </a:xfrm>
          <a:custGeom>
            <a:avLst/>
            <a:gdLst/>
            <a:ahLst/>
            <a:cxnLst/>
            <a:rect l="l" t="t" r="r" b="b"/>
            <a:pathLst>
              <a:path w="11379835" h="1945004">
                <a:moveTo>
                  <a:pt x="0" y="324103"/>
                </a:moveTo>
                <a:lnTo>
                  <a:pt x="3514" y="276222"/>
                </a:lnTo>
                <a:lnTo>
                  <a:pt x="13722" y="230518"/>
                </a:lnTo>
                <a:lnTo>
                  <a:pt x="30123" y="187493"/>
                </a:lnTo>
                <a:lnTo>
                  <a:pt x="52216" y="147650"/>
                </a:lnTo>
                <a:lnTo>
                  <a:pt x="79498" y="111490"/>
                </a:lnTo>
                <a:lnTo>
                  <a:pt x="111469" y="79515"/>
                </a:lnTo>
                <a:lnTo>
                  <a:pt x="147627" y="52228"/>
                </a:lnTo>
                <a:lnTo>
                  <a:pt x="187471" y="30131"/>
                </a:lnTo>
                <a:lnTo>
                  <a:pt x="230499" y="13726"/>
                </a:lnTo>
                <a:lnTo>
                  <a:pt x="276211" y="3515"/>
                </a:lnTo>
                <a:lnTo>
                  <a:pt x="324104" y="0"/>
                </a:lnTo>
                <a:lnTo>
                  <a:pt x="11055604" y="0"/>
                </a:lnTo>
                <a:lnTo>
                  <a:pt x="11103485" y="3515"/>
                </a:lnTo>
                <a:lnTo>
                  <a:pt x="11149189" y="13726"/>
                </a:lnTo>
                <a:lnTo>
                  <a:pt x="11192214" y="30131"/>
                </a:lnTo>
                <a:lnTo>
                  <a:pt x="11232057" y="52228"/>
                </a:lnTo>
                <a:lnTo>
                  <a:pt x="11268217" y="79515"/>
                </a:lnTo>
                <a:lnTo>
                  <a:pt x="11300192" y="111490"/>
                </a:lnTo>
                <a:lnTo>
                  <a:pt x="11327479" y="147650"/>
                </a:lnTo>
                <a:lnTo>
                  <a:pt x="11349576" y="187493"/>
                </a:lnTo>
                <a:lnTo>
                  <a:pt x="11365981" y="230518"/>
                </a:lnTo>
                <a:lnTo>
                  <a:pt x="11376192" y="276222"/>
                </a:lnTo>
                <a:lnTo>
                  <a:pt x="11379708" y="324103"/>
                </a:lnTo>
                <a:lnTo>
                  <a:pt x="11379708" y="1620520"/>
                </a:lnTo>
                <a:lnTo>
                  <a:pt x="11376192" y="1668401"/>
                </a:lnTo>
                <a:lnTo>
                  <a:pt x="11365981" y="1714105"/>
                </a:lnTo>
                <a:lnTo>
                  <a:pt x="11349576" y="1757130"/>
                </a:lnTo>
                <a:lnTo>
                  <a:pt x="11327479" y="1796973"/>
                </a:lnTo>
                <a:lnTo>
                  <a:pt x="11300192" y="1833133"/>
                </a:lnTo>
                <a:lnTo>
                  <a:pt x="11268217" y="1865108"/>
                </a:lnTo>
                <a:lnTo>
                  <a:pt x="11232057" y="1892395"/>
                </a:lnTo>
                <a:lnTo>
                  <a:pt x="11192214" y="1914492"/>
                </a:lnTo>
                <a:lnTo>
                  <a:pt x="11149189" y="1930897"/>
                </a:lnTo>
                <a:lnTo>
                  <a:pt x="11103485" y="1941108"/>
                </a:lnTo>
                <a:lnTo>
                  <a:pt x="11055604" y="1944624"/>
                </a:lnTo>
                <a:lnTo>
                  <a:pt x="324104" y="1944624"/>
                </a:lnTo>
                <a:lnTo>
                  <a:pt x="276211" y="1941108"/>
                </a:lnTo>
                <a:lnTo>
                  <a:pt x="230499" y="1930897"/>
                </a:lnTo>
                <a:lnTo>
                  <a:pt x="187471" y="1914492"/>
                </a:lnTo>
                <a:lnTo>
                  <a:pt x="147627" y="1892395"/>
                </a:lnTo>
                <a:lnTo>
                  <a:pt x="111469" y="1865108"/>
                </a:lnTo>
                <a:lnTo>
                  <a:pt x="79498" y="1833133"/>
                </a:lnTo>
                <a:lnTo>
                  <a:pt x="52216" y="1796973"/>
                </a:lnTo>
                <a:lnTo>
                  <a:pt x="30123" y="1757130"/>
                </a:lnTo>
                <a:lnTo>
                  <a:pt x="13722" y="1714105"/>
                </a:lnTo>
                <a:lnTo>
                  <a:pt x="3514" y="1668401"/>
                </a:lnTo>
                <a:lnTo>
                  <a:pt x="0" y="1620520"/>
                </a:lnTo>
                <a:lnTo>
                  <a:pt x="0" y="324103"/>
                </a:lnTo>
                <a:close/>
              </a:path>
            </a:pathLst>
          </a:custGeom>
          <a:ln w="12192">
            <a:solidFill>
              <a:srgbClr val="119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616" y="3962400"/>
            <a:ext cx="10448925" cy="2087880"/>
          </a:xfrm>
          <a:custGeom>
            <a:avLst/>
            <a:gdLst/>
            <a:ahLst/>
            <a:cxnLst/>
            <a:rect l="l" t="t" r="r" b="b"/>
            <a:pathLst>
              <a:path w="10448925" h="2087879">
                <a:moveTo>
                  <a:pt x="0" y="347980"/>
                </a:moveTo>
                <a:lnTo>
                  <a:pt x="3176" y="300768"/>
                </a:lnTo>
                <a:lnTo>
                  <a:pt x="12430" y="255484"/>
                </a:lnTo>
                <a:lnTo>
                  <a:pt x="27347" y="212544"/>
                </a:lnTo>
                <a:lnTo>
                  <a:pt x="47511" y="172362"/>
                </a:lnTo>
                <a:lnTo>
                  <a:pt x="72509" y="135353"/>
                </a:lnTo>
                <a:lnTo>
                  <a:pt x="101925" y="101933"/>
                </a:lnTo>
                <a:lnTo>
                  <a:pt x="135345" y="72516"/>
                </a:lnTo>
                <a:lnTo>
                  <a:pt x="172354" y="47516"/>
                </a:lnTo>
                <a:lnTo>
                  <a:pt x="212539" y="27350"/>
                </a:lnTo>
                <a:lnTo>
                  <a:pt x="255483" y="12432"/>
                </a:lnTo>
                <a:lnTo>
                  <a:pt x="300772" y="3177"/>
                </a:lnTo>
                <a:lnTo>
                  <a:pt x="347992" y="0"/>
                </a:lnTo>
                <a:lnTo>
                  <a:pt x="10100564" y="0"/>
                </a:lnTo>
                <a:lnTo>
                  <a:pt x="10147775" y="3177"/>
                </a:lnTo>
                <a:lnTo>
                  <a:pt x="10193059" y="12432"/>
                </a:lnTo>
                <a:lnTo>
                  <a:pt x="10235999" y="27350"/>
                </a:lnTo>
                <a:lnTo>
                  <a:pt x="10276181" y="47516"/>
                </a:lnTo>
                <a:lnTo>
                  <a:pt x="10313190" y="72516"/>
                </a:lnTo>
                <a:lnTo>
                  <a:pt x="10346610" y="101933"/>
                </a:lnTo>
                <a:lnTo>
                  <a:pt x="10376027" y="135353"/>
                </a:lnTo>
                <a:lnTo>
                  <a:pt x="10401027" y="172362"/>
                </a:lnTo>
                <a:lnTo>
                  <a:pt x="10421193" y="212544"/>
                </a:lnTo>
                <a:lnTo>
                  <a:pt x="10436111" y="255484"/>
                </a:lnTo>
                <a:lnTo>
                  <a:pt x="10445366" y="300768"/>
                </a:lnTo>
                <a:lnTo>
                  <a:pt x="10448544" y="347980"/>
                </a:lnTo>
                <a:lnTo>
                  <a:pt x="10448544" y="1739900"/>
                </a:lnTo>
                <a:lnTo>
                  <a:pt x="10445366" y="1787111"/>
                </a:lnTo>
                <a:lnTo>
                  <a:pt x="10436111" y="1832395"/>
                </a:lnTo>
                <a:lnTo>
                  <a:pt x="10421193" y="1875335"/>
                </a:lnTo>
                <a:lnTo>
                  <a:pt x="10401027" y="1915517"/>
                </a:lnTo>
                <a:lnTo>
                  <a:pt x="10376027" y="1952526"/>
                </a:lnTo>
                <a:lnTo>
                  <a:pt x="10346610" y="1985946"/>
                </a:lnTo>
                <a:lnTo>
                  <a:pt x="10313190" y="2015363"/>
                </a:lnTo>
                <a:lnTo>
                  <a:pt x="10276181" y="2040363"/>
                </a:lnTo>
                <a:lnTo>
                  <a:pt x="10235999" y="2060529"/>
                </a:lnTo>
                <a:lnTo>
                  <a:pt x="10193059" y="2075447"/>
                </a:lnTo>
                <a:lnTo>
                  <a:pt x="10147775" y="2084702"/>
                </a:lnTo>
                <a:lnTo>
                  <a:pt x="10100564" y="2087880"/>
                </a:lnTo>
                <a:lnTo>
                  <a:pt x="347992" y="2087880"/>
                </a:lnTo>
                <a:lnTo>
                  <a:pt x="300772" y="2084702"/>
                </a:lnTo>
                <a:lnTo>
                  <a:pt x="255483" y="2075447"/>
                </a:lnTo>
                <a:lnTo>
                  <a:pt x="212539" y="2060529"/>
                </a:lnTo>
                <a:lnTo>
                  <a:pt x="172354" y="2040363"/>
                </a:lnTo>
                <a:lnTo>
                  <a:pt x="135345" y="2015363"/>
                </a:lnTo>
                <a:lnTo>
                  <a:pt x="101925" y="1985946"/>
                </a:lnTo>
                <a:lnTo>
                  <a:pt x="72509" y="1952526"/>
                </a:lnTo>
                <a:lnTo>
                  <a:pt x="47511" y="1915517"/>
                </a:lnTo>
                <a:lnTo>
                  <a:pt x="27347" y="1875335"/>
                </a:lnTo>
                <a:lnTo>
                  <a:pt x="12430" y="1832395"/>
                </a:lnTo>
                <a:lnTo>
                  <a:pt x="3176" y="1787111"/>
                </a:lnTo>
                <a:lnTo>
                  <a:pt x="0" y="1739900"/>
                </a:lnTo>
                <a:lnTo>
                  <a:pt x="0" y="347980"/>
                </a:lnTo>
                <a:close/>
              </a:path>
            </a:pathLst>
          </a:custGeom>
          <a:ln w="12192">
            <a:solidFill>
              <a:srgbClr val="119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184" y="1615566"/>
            <a:ext cx="1103566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525252"/>
                </a:solidFill>
                <a:latin typeface="Arial"/>
                <a:cs typeface="Arial"/>
              </a:rPr>
              <a:t>«Моя жизнь сильно изменилась из-за того, что я стал очень много общаться с разными людьми, со взрослыми людьми, со специалистами, которые работают с нами в проекте. Я участвовал во всех мероприятиях. Это очень сильно повышало мою активность и вовлеченность в социум, что сопутствовало моему ментальному и психическому развитию. Это помогло мне раскрыться, это помогло мне жить нормальной жизнью. Все это помогло мне, в итоге стать нормальным человеком, более-менее чего-то добиться: поступить в СКФУ, получать образование, заниматься спортом (имею звание КМС по пауэрлифтингу), работать, жениться» Денис</a:t>
            </a:r>
            <a:r>
              <a:rPr sz="1800" spc="-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252"/>
                </a:solidFill>
                <a:latin typeface="Arial"/>
                <a:cs typeface="Arial"/>
              </a:rPr>
              <a:t>М.</a:t>
            </a:r>
            <a:r>
              <a:rPr sz="1800" spc="-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525252"/>
                </a:solidFill>
                <a:latin typeface="Arial"/>
                <a:cs typeface="Arial"/>
              </a:rPr>
              <a:t>участни</a:t>
            </a:r>
            <a:r>
              <a:rPr lang="ru-RU" sz="1800" dirty="0">
                <a:solidFill>
                  <a:srgbClr val="525252"/>
                </a:solidFill>
                <a:latin typeface="Arial"/>
                <a:cs typeface="Arial"/>
              </a:rPr>
              <a:t>к</a:t>
            </a:r>
            <a:r>
              <a:rPr sz="1800" spc="-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525252"/>
                </a:solidFill>
                <a:latin typeface="Arial"/>
                <a:cs typeface="Arial"/>
              </a:rPr>
              <a:t>проекта</a:t>
            </a:r>
            <a:r>
              <a:rPr sz="1800" spc="-10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473714-1D37-4A05-873F-B9F08B5E6461}"/>
              </a:ext>
            </a:extLst>
          </p:cNvPr>
          <p:cNvSpPr txBox="1"/>
          <p:nvPr/>
        </p:nvSpPr>
        <p:spPr>
          <a:xfrm>
            <a:off x="990600" y="4088086"/>
            <a:ext cx="10210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525252"/>
                </a:solidFill>
                <a:latin typeface="Arial"/>
                <a:cs typeface="Arial"/>
              </a:rPr>
              <a:t>«Кардинально изменилась моя жизнь благодаря участию в проекте. Я устроилась на работу в сад, перешла на свободную форму обучения, появилась много возможностей, которые раньше ограничивалось проживанием в большой семье и ее правилами. Здесь же я почувствовала свободу, мы были в лагере на море, участвовали в ярких праздниках киноклубах и совместных заседаниях обсуждали важные вопросы за чашечкой чая!» Евгения К</a:t>
            </a:r>
            <a:r>
              <a:rPr sz="1800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sz="1800" spc="-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525252"/>
                </a:solidFill>
                <a:latin typeface="Arial"/>
                <a:cs typeface="Arial"/>
              </a:rPr>
              <a:t>участни</a:t>
            </a:r>
            <a:r>
              <a:rPr lang="ru-RU" sz="1800" dirty="0" err="1">
                <a:solidFill>
                  <a:srgbClr val="525252"/>
                </a:solidFill>
                <a:latin typeface="Arial"/>
                <a:cs typeface="Arial"/>
              </a:rPr>
              <a:t>ца</a:t>
            </a:r>
            <a:r>
              <a:rPr sz="1800" spc="-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525252"/>
                </a:solidFill>
                <a:latin typeface="Arial"/>
                <a:cs typeface="Arial"/>
              </a:rPr>
              <a:t>проекта</a:t>
            </a:r>
            <a:r>
              <a:rPr sz="1800" spc="-10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96746" y="406146"/>
            <a:ext cx="991679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ПРОЕКТ</a:t>
            </a:r>
            <a:r>
              <a:rPr spc="-50" dirty="0"/>
              <a:t> </a:t>
            </a:r>
            <a:r>
              <a:rPr dirty="0"/>
              <a:t>«ДОМ</a:t>
            </a:r>
            <a:r>
              <a:rPr spc="-40" dirty="0"/>
              <a:t> </a:t>
            </a:r>
            <a:r>
              <a:rPr dirty="0"/>
              <a:t>ВЫПУСКНИКА:</a:t>
            </a:r>
            <a:r>
              <a:rPr spc="-40" dirty="0"/>
              <a:t> </a:t>
            </a:r>
            <a:r>
              <a:rPr lang="ru-RU" dirty="0"/>
              <a:t>ТВОЙ РЕСУРС</a:t>
            </a:r>
            <a:r>
              <a:rPr spc="-10" dirty="0"/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179849-28F9-4CD6-8518-AABA31E96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54533" r="23403" b="689"/>
          <a:stretch/>
        </p:blipFill>
        <p:spPr>
          <a:xfrm>
            <a:off x="9638340" y="4974288"/>
            <a:ext cx="2540781" cy="1862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B6F94D-44FB-4ED9-B193-559515CF1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6370" r="17647"/>
          <a:stretch/>
        </p:blipFill>
        <p:spPr>
          <a:xfrm>
            <a:off x="0" y="5105400"/>
            <a:ext cx="2767961" cy="17312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899F86-680B-473D-8C34-39212505C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9784"/>
            <a:ext cx="3280388" cy="21860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D7AF4-C79C-44DC-93D7-B4518E66FD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11972" r="6602" b="1232"/>
          <a:stretch/>
        </p:blipFill>
        <p:spPr>
          <a:xfrm>
            <a:off x="3319669" y="1336693"/>
            <a:ext cx="2941174" cy="21481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77AA83-64A0-4068-82D6-C7184B8326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"/>
          <a:stretch/>
        </p:blipFill>
        <p:spPr>
          <a:xfrm>
            <a:off x="6300123" y="1336692"/>
            <a:ext cx="3298938" cy="21481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11925-9FCF-4CC4-904A-3AF0192CA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2" t="3239" r="8957"/>
          <a:stretch/>
        </p:blipFill>
        <p:spPr>
          <a:xfrm>
            <a:off x="2799934" y="5105400"/>
            <a:ext cx="3187266" cy="1731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E116417-8369-4C7F-9E67-A9C0D2979D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73" y="3521094"/>
            <a:ext cx="3148402" cy="15480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951BA0-92DF-4B68-A3DB-7C171734BE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1094"/>
            <a:ext cx="3352800" cy="15480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D58A6EC-6529-4057-89A6-20B00D961F6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4947" r="454" b="471"/>
          <a:stretch/>
        </p:blipFill>
        <p:spPr>
          <a:xfrm>
            <a:off x="9630811" y="1345184"/>
            <a:ext cx="2540782" cy="3581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E8F2120-8CBE-44BF-9BBE-F77961B9BE0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17616"/>
          <a:stretch/>
        </p:blipFill>
        <p:spPr>
          <a:xfrm>
            <a:off x="6019173" y="5105400"/>
            <a:ext cx="3579888" cy="17312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B6AF59-3A4E-4CCB-AA05-3B4FC9025AC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24386" r="7245" b="12082"/>
          <a:stretch/>
        </p:blipFill>
        <p:spPr>
          <a:xfrm>
            <a:off x="6561161" y="3521092"/>
            <a:ext cx="3034135" cy="1548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829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Wingdings</vt:lpstr>
      <vt:lpstr>Office Theme</vt:lpstr>
      <vt:lpstr>Презентация PowerPoint</vt:lpstr>
      <vt:lpstr>Предпосылки к реализации проекта и изменения в системе поддержки</vt:lpstr>
      <vt:lpstr>ОБЩАЯ ИНФОРМАЦИЯ О ПРОЕКТЕ «ДОМ ВЫПУСКНИКА: ТВОЙ РЕСУРС»</vt:lpstr>
      <vt:lpstr>КЛЮЧЕВЫЕ МЕРОПРИЯТИЯ ПРОЕКТА ДЛЯ ДОСТИЖЕНИЯ РЕЗУЛЬТАТОВ</vt:lpstr>
      <vt:lpstr>ИТОГИ ПРОЕКТА «ДОМ ВЫПУСКНИКА: ТВОЙ РЕСУРС»</vt:lpstr>
      <vt:lpstr>ОТЗЫВЫ УЧАСТНИКОВ ПРОЕКТА</vt:lpstr>
      <vt:lpstr>ПРОЕКТ «ДОМ ВЫПУСКНИКА: ТВОЙ РЕСУРС»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 Zhigalova</dc:creator>
  <cp:lastModifiedBy>Широких Ольга Владимировна</cp:lastModifiedBy>
  <cp:revision>9</cp:revision>
  <dcterms:created xsi:type="dcterms:W3CDTF">2025-08-25T08:35:05Z</dcterms:created>
  <dcterms:modified xsi:type="dcterms:W3CDTF">2025-09-03T10:00:19Z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2025-08-25T00:00:00Z</vt:filetime>
  </property>
  <property fmtid="{D5CDD505-2E9C-101B-9397-08002B2CF9AE}" pid="5" name="Producer">
    <vt:lpwstr>Microsoft® PowerPoint® 2016</vt:lpwstr>
  </property>
</Properties>
</file>